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2"/>
  </p:notes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4" r:id="rId16"/>
    <p:sldId id="271" r:id="rId17"/>
    <p:sldId id="276" r:id="rId18"/>
    <p:sldId id="272" r:id="rId19"/>
    <p:sldId id="275" r:id="rId20"/>
    <p:sldId id="27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67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ED87F4-3548-45D4-AE50-A3B1D9028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08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8AFE7F-41FC-4A4B-9938-D102207E3464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Doctors of Chiropractic: complete 4–5 years of chiropractic college</a:t>
            </a:r>
          </a:p>
          <a:p>
            <a:pPr eaLnBrk="1" hangingPunct="1"/>
            <a:r>
              <a:rPr lang="en-US" altLang="en-US" smtClean="0"/>
              <a:t>Doctors of Naturopathy: attend naturopathy colleges for 4 years; are licensed in 13 states, 4 Canadian provinces, Puerto Rico, and the Virgin Islands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995A88-D338-48A8-9BFC-C02B0A51203F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Requires minimum of 2-year undergraduate education and 3 years of specialty training.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7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r>
              <a:rPr lang="en-US" smtClean="0"/>
              <a:t>12/5/2013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r>
              <a:rPr kumimoji="0" lang="en-US" smtClean="0">
                <a:solidFill>
                  <a:srgbClr val="FFFFFF"/>
                </a:solidFill>
              </a:rPr>
              <a:t>Deborah Walker, ARNP, BSN, MN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video" Target="file:///C:\Documents%20and%20Settings\dhannigan\Desktop\ppt\MACT_P2C6_Respect.wmv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Ch%202%20video.wmv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Health Care Settings and the Health Care Team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Chapter 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Alternative Health Care Practitioners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Many carry the title “Doctor” and have specialized training </a:t>
            </a:r>
          </a:p>
          <a:p>
            <a:pPr eaLnBrk="1" hangingPunct="1"/>
            <a:r>
              <a:rPr lang="en-US" altLang="en-US" smtClean="0"/>
              <a:t>CDC estimates that 36% of patients use alternative medicine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10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Alternative Health Care Practitioners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Doctors of Chiropractic (DC)</a:t>
            </a:r>
          </a:p>
          <a:p>
            <a:pPr lvl="1" eaLnBrk="1" hangingPunct="1"/>
            <a:r>
              <a:rPr lang="en-US" altLang="en-US" sz="2000" smtClean="0"/>
              <a:t>Pay special attention to physiological and biochemical aspects of body structure</a:t>
            </a:r>
          </a:p>
          <a:p>
            <a:pPr lvl="1" eaLnBrk="1" hangingPunct="1"/>
            <a:r>
              <a:rPr lang="en-US" altLang="en-US" sz="2000" smtClean="0"/>
              <a:t>Adjust and manipulate the spinal column</a:t>
            </a:r>
          </a:p>
          <a:p>
            <a:pPr lvl="1" eaLnBrk="1" hangingPunct="1"/>
            <a:r>
              <a:rPr lang="en-US" altLang="en-US" sz="2000" smtClean="0"/>
              <a:t>Licensed in all 50 states</a:t>
            </a:r>
          </a:p>
          <a:p>
            <a:pPr eaLnBrk="1" hangingPunct="1"/>
            <a:r>
              <a:rPr lang="en-US" altLang="en-US" sz="2800" smtClean="0"/>
              <a:t>Doctors of Naturopathy (ND)</a:t>
            </a:r>
          </a:p>
          <a:p>
            <a:pPr lvl="1" eaLnBrk="1" hangingPunct="1"/>
            <a:r>
              <a:rPr lang="en-US" altLang="en-US" sz="2000" smtClean="0"/>
              <a:t>Attempt to remove the underlying cause of disease and stimulate the natural healing process</a:t>
            </a:r>
          </a:p>
          <a:p>
            <a:pPr lvl="1" eaLnBrk="1" hangingPunct="1"/>
            <a:r>
              <a:rPr lang="en-US" altLang="en-US" sz="2000" smtClean="0"/>
              <a:t>Licensed in some states; may practice independently unlicensed, or practice under direction of MD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11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Alternative Health Care Practitioners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Oriental Medicine </a:t>
            </a:r>
          </a:p>
          <a:p>
            <a:pPr lvl="1" eaLnBrk="1" hangingPunct="1"/>
            <a:r>
              <a:rPr lang="en-US" altLang="en-US" smtClean="0"/>
              <a:t>Acupuncture, Chinese herbology, bodywork, dietary therapy and exercise</a:t>
            </a:r>
          </a:p>
          <a:p>
            <a:pPr lvl="1" eaLnBrk="1" hangingPunct="1"/>
            <a:r>
              <a:rPr lang="en-US" altLang="en-US" smtClean="0"/>
              <a:t>Attempts to restore the energy flow in body’s meridians</a:t>
            </a:r>
          </a:p>
          <a:p>
            <a:pPr lvl="1" eaLnBrk="1" hangingPunct="1"/>
            <a:r>
              <a:rPr lang="en-US" altLang="en-US" smtClean="0"/>
              <a:t>Nearly all states regulate practice of acupuncture and Oriental Medicine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12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Role of the Medical Assistant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Performs both administrative and clinical functions</a:t>
            </a:r>
          </a:p>
          <a:p>
            <a:pPr lvl="1" eaLnBrk="1" hangingPunct="1"/>
            <a:r>
              <a:rPr lang="en-US" altLang="en-US" sz="2000" smtClean="0"/>
              <a:t>Receptionist, secretary, office manager, bookkeeper, patient educator, insurance coder and biller, etc.</a:t>
            </a:r>
          </a:p>
          <a:p>
            <a:pPr lvl="1" eaLnBrk="1" hangingPunct="1"/>
            <a:r>
              <a:rPr lang="en-US" altLang="en-US" sz="2000" smtClean="0"/>
              <a:t>Screens patients when scheduling appointments</a:t>
            </a:r>
          </a:p>
          <a:p>
            <a:pPr eaLnBrk="1" hangingPunct="1"/>
            <a:r>
              <a:rPr lang="en-US" altLang="en-US" sz="2800" smtClean="0"/>
              <a:t>Maintains a positive attitude</a:t>
            </a:r>
          </a:p>
          <a:p>
            <a:pPr eaLnBrk="1" hangingPunct="1"/>
            <a:r>
              <a:rPr lang="en-US" altLang="en-US" sz="2800" smtClean="0"/>
              <a:t>Functions under supervision of professionals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13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Other Allied Health Professionals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4763" cy="4495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Health unit coordinator (HUC)</a:t>
            </a:r>
          </a:p>
          <a:p>
            <a:pPr eaLnBrk="1" hangingPunct="1"/>
            <a:r>
              <a:rPr lang="en-US" altLang="en-US" sz="2800" smtClean="0"/>
              <a:t>Medical laboratory technologist (MLT) 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endParaRPr lang="en-US" altLang="en-US" sz="2800" smtClean="0"/>
          </a:p>
          <a:p>
            <a:pPr eaLnBrk="1" hangingPunct="1"/>
            <a:endParaRPr lang="en-US" altLang="en-US" sz="2800" smtClean="0"/>
          </a:p>
          <a:p>
            <a:pPr lvl="1" algn="r" eaLnBrk="1" hangingPunct="1">
              <a:buFontTx/>
              <a:buNone/>
            </a:pPr>
            <a:r>
              <a:rPr lang="en-US" altLang="en-US" sz="2000" smtClean="0"/>
              <a:t>MLT performing blood analysis &gt;&gt;</a:t>
            </a:r>
          </a:p>
        </p:txBody>
      </p:sp>
      <p:pic>
        <p:nvPicPr>
          <p:cNvPr id="17412" name="Picture 6" descr="19146-02-f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429000"/>
            <a:ext cx="3814762" cy="2817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Other Allied Health Professionals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4763" cy="4495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Registered dietitian (RD)</a:t>
            </a:r>
          </a:p>
          <a:p>
            <a:pPr eaLnBrk="1" hangingPunct="1"/>
            <a:r>
              <a:rPr lang="en-US" altLang="en-US" sz="2800" smtClean="0"/>
              <a:t>Pharmacist (RPh) </a:t>
            </a:r>
          </a:p>
          <a:p>
            <a:pPr eaLnBrk="1" hangingPunct="1"/>
            <a:r>
              <a:rPr lang="en-US" altLang="en-US" sz="2800" smtClean="0"/>
              <a:t>Pharmacy technician 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endParaRPr lang="en-US" altLang="en-US" sz="2800" smtClean="0"/>
          </a:p>
          <a:p>
            <a:pPr eaLnBrk="1" hangingPunct="1"/>
            <a:endParaRPr lang="en-US" altLang="en-US" sz="2800" smtClean="0"/>
          </a:p>
          <a:p>
            <a:pPr lvl="1" algn="r" eaLnBrk="1" hangingPunct="1">
              <a:buFontTx/>
              <a:buNone/>
            </a:pPr>
            <a:r>
              <a:rPr lang="en-US" altLang="en-US" sz="2000" smtClean="0"/>
              <a:t>Pharm tech working with the pharmacist &gt;&gt;</a:t>
            </a:r>
          </a:p>
        </p:txBody>
      </p:sp>
      <p:pic>
        <p:nvPicPr>
          <p:cNvPr id="18436" name="Picture 5" descr="19146-02-f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533775"/>
            <a:ext cx="3814762" cy="2714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Other Allied Health Professionals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4763" cy="4495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Phlebotomist (LPT)</a:t>
            </a:r>
          </a:p>
          <a:p>
            <a:pPr eaLnBrk="1" hangingPunct="1"/>
            <a:r>
              <a:rPr lang="en-US" altLang="en-US" sz="2800" smtClean="0"/>
              <a:t>Physical therapist (PT)</a:t>
            </a:r>
          </a:p>
          <a:p>
            <a:pPr eaLnBrk="1" hangingPunct="1"/>
            <a:r>
              <a:rPr lang="en-US" altLang="en-US" sz="2800" smtClean="0"/>
              <a:t>Physical therapy assistant (PTA)</a:t>
            </a:r>
          </a:p>
          <a:p>
            <a:pPr eaLnBrk="1" hangingPunct="1"/>
            <a:r>
              <a:rPr lang="en-US" altLang="en-US" sz="2800" smtClean="0"/>
              <a:t>Nurse (RN, LPN, CNA’)</a:t>
            </a:r>
          </a:p>
          <a:p>
            <a:pPr eaLnBrk="1" hangingPunct="1"/>
            <a:endParaRPr lang="en-US" altLang="en-US" sz="2800" smtClean="0"/>
          </a:p>
          <a:p>
            <a:pPr lvl="1" algn="r" eaLnBrk="1" hangingPunct="1">
              <a:buFontTx/>
              <a:buNone/>
            </a:pPr>
            <a:r>
              <a:rPr lang="en-US" altLang="en-US" sz="2000" smtClean="0"/>
              <a:t>PT working with a patient &gt;&gt;</a:t>
            </a:r>
          </a:p>
        </p:txBody>
      </p:sp>
      <p:pic>
        <p:nvPicPr>
          <p:cNvPr id="19460" name="Picture 5" descr="19146-02-f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363" y="1905000"/>
            <a:ext cx="3490912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Nurse Practitioner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ARNP in state of Florida</a:t>
            </a:r>
          </a:p>
          <a:p>
            <a:pPr eaLnBrk="1" hangingPunct="1"/>
            <a:r>
              <a:rPr lang="en-US" altLang="en-US" smtClean="0"/>
              <a:t>Can perform diagnostic, preventive, and therapeutic health care</a:t>
            </a:r>
          </a:p>
          <a:p>
            <a:pPr eaLnBrk="1" hangingPunct="1"/>
            <a:r>
              <a:rPr lang="en-US" altLang="en-US" smtClean="0"/>
              <a:t>May prescribe most medications; can supervise technicians and medical assistants</a:t>
            </a:r>
          </a:p>
          <a:p>
            <a:pPr eaLnBrk="1" hangingPunct="1"/>
            <a:r>
              <a:rPr lang="en-US" altLang="en-US" smtClean="0"/>
              <a:t>Must complete formal education (RN + Master’s Degree in Nursing)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17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Physician Assistant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 or PA-C</a:t>
            </a:r>
          </a:p>
          <a:p>
            <a:pPr eaLnBrk="1" hangingPunct="1"/>
            <a:r>
              <a:rPr lang="en-US" altLang="en-US" smtClean="0"/>
              <a:t>Can perform diagnostic, preventive, and therapeutic health care services delegated by the supervision of a physician or surgeon</a:t>
            </a:r>
          </a:p>
          <a:p>
            <a:pPr eaLnBrk="1" hangingPunct="1"/>
            <a:r>
              <a:rPr lang="en-US" altLang="en-US" smtClean="0"/>
              <a:t>May prescribe most medications; can supervise technicians and medical assistants</a:t>
            </a:r>
          </a:p>
          <a:p>
            <a:pPr eaLnBrk="1" hangingPunct="1"/>
            <a:r>
              <a:rPr lang="en-US" altLang="en-US" smtClean="0"/>
              <a:t>Must complete formal education and pass the Physician Assistant National Certifying Examination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18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Value of the Medical Assistant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As communicator and liaison between physician, patient, hospital staff, etc.</a:t>
            </a:r>
          </a:p>
          <a:p>
            <a:pPr eaLnBrk="1" hangingPunct="1"/>
            <a:r>
              <a:rPr lang="en-US" altLang="en-US" smtClean="0"/>
              <a:t>First to come in contact with the patient</a:t>
            </a:r>
          </a:p>
          <a:p>
            <a:pPr lvl="1" eaLnBrk="1" hangingPunct="1"/>
            <a:r>
              <a:rPr lang="en-US" altLang="en-US" smtClean="0"/>
              <a:t>Directs, informs, and guides patient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19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Ambulatory Health Care Settings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Individual and group medical practices</a:t>
            </a:r>
          </a:p>
          <a:p>
            <a:pPr lvl="1" eaLnBrk="1" hangingPunct="1"/>
            <a:r>
              <a:rPr lang="en-US" altLang="en-US" smtClean="0"/>
              <a:t>Individual practices</a:t>
            </a:r>
          </a:p>
          <a:p>
            <a:pPr lvl="2" eaLnBrk="1" hangingPunct="1"/>
            <a:r>
              <a:rPr lang="en-US" altLang="en-US" smtClean="0"/>
              <a:t>Also called the solo practice</a:t>
            </a:r>
          </a:p>
          <a:p>
            <a:pPr lvl="2" eaLnBrk="1" hangingPunct="1"/>
            <a:r>
              <a:rPr lang="en-US" altLang="en-US" smtClean="0"/>
              <a:t>One primary provider sees and treats patients</a:t>
            </a:r>
          </a:p>
          <a:p>
            <a:pPr lvl="2" eaLnBrk="1" hangingPunct="1"/>
            <a:r>
              <a:rPr lang="en-US" altLang="en-US" smtClean="0"/>
              <a:t>One provider responsible for all costs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2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Value of the Medical Assistant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Click to play the video</a:t>
            </a:r>
          </a:p>
        </p:txBody>
      </p:sp>
      <p:pic>
        <p:nvPicPr>
          <p:cNvPr id="20486" name="MACT_P2C6_Respec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5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796803"/>
              </p:ext>
            </p:extLst>
          </p:nvPr>
        </p:nvGraphicFramePr>
        <p:xfrm>
          <a:off x="4110038" y="3248025"/>
          <a:ext cx="9239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ackage" r:id="rId6" imgW="923760" imgH="485640" progId="Package">
                  <p:embed/>
                </p:oleObj>
              </mc:Choice>
              <mc:Fallback>
                <p:oleObj name="Package" r:id="rId6" imgW="923760" imgH="485640" progId="Pack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038" y="3248025"/>
                        <a:ext cx="9239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20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Ambulatory Health Care Settings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Individual and group medical practices</a:t>
            </a:r>
          </a:p>
          <a:p>
            <a:pPr lvl="1" eaLnBrk="1" hangingPunct="1"/>
            <a:r>
              <a:rPr lang="en-US" altLang="en-US" smtClean="0"/>
              <a:t>Group practices</a:t>
            </a:r>
          </a:p>
          <a:p>
            <a:pPr lvl="2" eaLnBrk="1" hangingPunct="1"/>
            <a:r>
              <a:rPr lang="en-US" altLang="en-US" smtClean="0"/>
              <a:t>Two or more providers share costs</a:t>
            </a:r>
          </a:p>
          <a:p>
            <a:pPr lvl="2" eaLnBrk="1" hangingPunct="1"/>
            <a:r>
              <a:rPr lang="en-US" altLang="en-US" smtClean="0"/>
              <a:t>Providers consult each other</a:t>
            </a:r>
          </a:p>
          <a:p>
            <a:pPr lvl="2" eaLnBrk="1" hangingPunct="1"/>
            <a:r>
              <a:rPr lang="en-US" altLang="en-US" smtClean="0"/>
              <a:t>Patients may request same provider for all appointments</a:t>
            </a:r>
          </a:p>
          <a:p>
            <a:pPr lvl="2" eaLnBrk="1" hangingPunct="1"/>
            <a:r>
              <a:rPr lang="en-US" altLang="en-US" smtClean="0"/>
              <a:t>Ensures there is always a provider on call</a:t>
            </a:r>
          </a:p>
          <a:p>
            <a:pPr lvl="2" eaLnBrk="1" hangingPunct="1"/>
            <a:r>
              <a:rPr lang="en-US" altLang="en-US" smtClean="0"/>
              <a:t>About 68% of providers practice in a group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3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Ambulatory Health Care Settings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Urgent care centers</a:t>
            </a:r>
          </a:p>
          <a:p>
            <a:pPr lvl="1" eaLnBrk="1" hangingPunct="1"/>
            <a:r>
              <a:rPr lang="en-US" altLang="en-US" smtClean="0"/>
              <a:t>Usually private, for-profit centers</a:t>
            </a:r>
          </a:p>
          <a:p>
            <a:pPr lvl="1" eaLnBrk="1" hangingPunct="1"/>
            <a:r>
              <a:rPr lang="en-US" altLang="en-US" smtClean="0"/>
              <a:t>Provide primary care, treat routine injuries and illnesses, and perform minor surgery</a:t>
            </a:r>
          </a:p>
          <a:p>
            <a:pPr lvl="1" eaLnBrk="1" hangingPunct="1"/>
            <a:r>
              <a:rPr lang="en-US" altLang="en-US" smtClean="0"/>
              <a:t>Providers are often salaried employees</a:t>
            </a:r>
          </a:p>
          <a:p>
            <a:pPr lvl="1" eaLnBrk="1" hangingPunct="1"/>
            <a:r>
              <a:rPr lang="en-US" altLang="en-US" smtClean="0"/>
              <a:t>See higher volume of patients, usually for a lower cost than hospital emergency room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4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Ambulatory Health Care Settings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Managed care operations</a:t>
            </a:r>
          </a:p>
          <a:p>
            <a:pPr lvl="1" eaLnBrk="1" hangingPunct="1"/>
            <a:r>
              <a:rPr lang="en-US" altLang="en-US" smtClean="0"/>
              <a:t>Health maintenance organizations (HMOs) provide full range of services under one roof</a:t>
            </a:r>
          </a:p>
          <a:p>
            <a:pPr lvl="1" eaLnBrk="1" hangingPunct="1"/>
            <a:r>
              <a:rPr lang="en-US" altLang="en-US" smtClean="0"/>
              <a:t>Preferred provider organization (PPO) is a physician’s network</a:t>
            </a:r>
          </a:p>
          <a:p>
            <a:pPr lvl="1" eaLnBrk="1" hangingPunct="1"/>
            <a:r>
              <a:rPr lang="en-US" altLang="en-US" smtClean="0"/>
              <a:t>Independent physician association (IPA) treats patients for an agreed-upon fee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5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Ambulatory Health Care Settings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Boutique or Concierge Medical Practice  </a:t>
            </a:r>
          </a:p>
          <a:p>
            <a:pPr lvl="1" eaLnBrk="1" hangingPunct="1"/>
            <a:r>
              <a:rPr lang="en-US" altLang="en-US" sz="2000" smtClean="0"/>
              <a:t>Sought by patients discouraged with insurance reimbursement</a:t>
            </a:r>
          </a:p>
          <a:p>
            <a:pPr lvl="1" eaLnBrk="1" hangingPunct="1"/>
            <a:r>
              <a:rPr lang="en-US" altLang="en-US" sz="2000" smtClean="0"/>
              <a:t>Provides immediate access to provider 24/7</a:t>
            </a:r>
          </a:p>
          <a:p>
            <a:pPr lvl="1" eaLnBrk="1" hangingPunct="1"/>
            <a:r>
              <a:rPr lang="en-US" altLang="en-US" sz="2000" smtClean="0"/>
              <a:t>Convenient, unhurried appointments</a:t>
            </a:r>
          </a:p>
          <a:p>
            <a:pPr lvl="1" eaLnBrk="1" hangingPunct="1"/>
            <a:r>
              <a:rPr lang="en-US" altLang="en-US" sz="2000" smtClean="0"/>
              <a:t>Unlimited email, fax, phone consultations</a:t>
            </a:r>
          </a:p>
          <a:p>
            <a:pPr lvl="1" eaLnBrk="1" hangingPunct="1"/>
            <a:r>
              <a:rPr lang="en-US" altLang="en-US" sz="2000" smtClean="0"/>
              <a:t>Home/work visits as needed</a:t>
            </a:r>
          </a:p>
          <a:p>
            <a:pPr lvl="1" eaLnBrk="1" hangingPunct="1"/>
            <a:r>
              <a:rPr lang="en-US" altLang="en-US" sz="2000" smtClean="0"/>
              <a:t>Coordination of any specialist referrals</a:t>
            </a:r>
          </a:p>
          <a:p>
            <a:pPr lvl="1" eaLnBrk="1" hangingPunct="1"/>
            <a:r>
              <a:rPr lang="en-US" altLang="en-US" sz="2000" smtClean="0"/>
              <a:t>Set fee for services required for the exclusive service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6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Health Care Team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Primary care provider</a:t>
            </a:r>
          </a:p>
          <a:p>
            <a:pPr eaLnBrk="1" hangingPunct="1"/>
            <a:r>
              <a:rPr lang="en-US" altLang="en-US" smtClean="0"/>
              <a:t>Specialists</a:t>
            </a:r>
          </a:p>
          <a:p>
            <a:pPr eaLnBrk="1" hangingPunct="1"/>
            <a:r>
              <a:rPr lang="en-US" altLang="en-US" smtClean="0"/>
              <a:t>Allied health professionals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7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Title “Doctor”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Physicians have earned a Doctor of Medicine degree (MD)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Other medical degrees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Doctor of Osteopathy (DO), Doctor of Dentistry (DDS), Doctor of Optometry (OD)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Nonmedical disciplines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Doctor of Education (EdD), Doctor of Philosophy (PhD), Doctor of Psychology (PsyD)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8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Health Care Professionals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Doctors of Medicine (MD)</a:t>
            </a:r>
          </a:p>
          <a:p>
            <a:pPr lvl="1" eaLnBrk="1" hangingPunct="1"/>
            <a:r>
              <a:rPr lang="en-US" altLang="en-US" sz="2000" smtClean="0"/>
              <a:t>Four years of medical school after baccalaureate degree and 3–7 years of residency</a:t>
            </a:r>
          </a:p>
          <a:p>
            <a:pPr lvl="1" eaLnBrk="1" hangingPunct="1"/>
            <a:r>
              <a:rPr lang="en-US" altLang="en-US" sz="2000" smtClean="0"/>
              <a:t>Must have a state license and earn CEUs every year </a:t>
            </a:r>
          </a:p>
          <a:p>
            <a:pPr eaLnBrk="1" hangingPunct="1"/>
            <a:r>
              <a:rPr lang="en-US" altLang="en-US" sz="2800" smtClean="0"/>
              <a:t>Doctors of Osteopathy (DO)</a:t>
            </a:r>
          </a:p>
          <a:p>
            <a:pPr lvl="1" eaLnBrk="1" hangingPunct="1"/>
            <a:r>
              <a:rPr lang="en-US" altLang="en-US" sz="2000" smtClean="0"/>
              <a:t>4 years of medical school after a baccalaureate degree and can work in any specialty area with 2–6 years additional training</a:t>
            </a:r>
          </a:p>
          <a:p>
            <a:pPr lvl="1" eaLnBrk="1" hangingPunct="1"/>
            <a:r>
              <a:rPr lang="en-US" altLang="en-US" sz="2000" smtClean="0"/>
              <a:t>Must have a state license and earn CEUs every year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Deborah Walker, ARNP, BSN, MN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9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CF, DW THEME">
  <a:themeElements>
    <a:clrScheme name="Custom 1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D4EAF0"/>
      </a:accent4>
      <a:accent5>
        <a:srgbClr val="964305"/>
      </a:accent5>
      <a:accent6>
        <a:srgbClr val="475A8D"/>
      </a:accent6>
      <a:hlink>
        <a:srgbClr val="3891A7"/>
      </a:hlink>
      <a:folHlink>
        <a:srgbClr val="3891A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79</TotalTime>
  <Words>952</Words>
  <Application>Microsoft Office PowerPoint</Application>
  <PresentationFormat>On-screen Show (4:3)</PresentationFormat>
  <Paragraphs>152</Paragraphs>
  <Slides>20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HCF, DW THEME</vt:lpstr>
      <vt:lpstr>Package</vt:lpstr>
      <vt:lpstr>Chapter 2</vt:lpstr>
      <vt:lpstr>Ambulatory Health Care Settings</vt:lpstr>
      <vt:lpstr>Ambulatory Health Care Settings</vt:lpstr>
      <vt:lpstr>Ambulatory Health Care Settings</vt:lpstr>
      <vt:lpstr>Ambulatory Health Care Settings</vt:lpstr>
      <vt:lpstr>Ambulatory Health Care Settings</vt:lpstr>
      <vt:lpstr>The Health Care Team</vt:lpstr>
      <vt:lpstr>The Title “Doctor”</vt:lpstr>
      <vt:lpstr>Health Care Professionals</vt:lpstr>
      <vt:lpstr>Alternative Health Care Practitioners</vt:lpstr>
      <vt:lpstr>Alternative Health Care Practitioners </vt:lpstr>
      <vt:lpstr>Alternative Health Care Practitioners</vt:lpstr>
      <vt:lpstr>The Role of the Medical Assistant</vt:lpstr>
      <vt:lpstr>Other Allied Health Professionals</vt:lpstr>
      <vt:lpstr>Other Allied Health Professionals</vt:lpstr>
      <vt:lpstr>Other Allied Health Professionals</vt:lpstr>
      <vt:lpstr>Nurse Practitioner</vt:lpstr>
      <vt:lpstr>Physician Assistant</vt:lpstr>
      <vt:lpstr>The Value of the Medical Assistant</vt:lpstr>
      <vt:lpstr>The Value of the Medical Assistant</vt:lpstr>
    </vt:vector>
  </TitlesOfParts>
  <Manager>DW</Manager>
  <Company>HCF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Deborah Walker</dc:creator>
  <cp:lastModifiedBy>HCF</cp:lastModifiedBy>
  <cp:revision>38</cp:revision>
  <dcterms:created xsi:type="dcterms:W3CDTF">2008-11-20T14:49:40Z</dcterms:created>
  <dcterms:modified xsi:type="dcterms:W3CDTF">2014-01-15T01:05:02Z</dcterms:modified>
</cp:coreProperties>
</file>